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7" r:id="rId2"/>
    <p:sldId id="325" r:id="rId3"/>
    <p:sldId id="324" r:id="rId4"/>
    <p:sldId id="326" r:id="rId5"/>
    <p:sldId id="323" r:id="rId6"/>
    <p:sldId id="31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C3A8"/>
    <a:srgbClr val="F7BE93"/>
    <a:srgbClr val="FDEE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40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6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09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663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798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544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65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983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86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35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98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57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9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9C17-86D6-4C9A-805F-75793C93887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39B8-B06C-4FA0-8504-4134FC431E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05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30" r="1940"/>
          <a:stretch/>
        </p:blipFill>
        <p:spPr>
          <a:xfrm>
            <a:off x="0" y="1"/>
            <a:ext cx="12260995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844" y="466724"/>
            <a:ext cx="10515600" cy="3405364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Сингапурская </a:t>
            </a:r>
            <a:r>
              <a:rPr lang="ru-RU" sz="6600" b="1" dirty="0" smtClean="0">
                <a:solidFill>
                  <a:srgbClr val="FF0000"/>
                </a:solidFill>
              </a:rPr>
              <a:t>методика обучения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9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" t="2407" r="1355" b="-258"/>
          <a:stretch/>
        </p:blipFill>
        <p:spPr>
          <a:xfrm>
            <a:off x="-1" y="0"/>
            <a:ext cx="12192000" cy="689208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38198" y="609907"/>
            <a:ext cx="10085175" cy="24314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использовании </a:t>
            </a:r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сингапурских технологий </a:t>
            </a:r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учащиеся</a:t>
            </a:r>
            <a:r>
              <a:rPr lang="ru-RU" sz="24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, хотят они этого или нет, </a:t>
            </a:r>
            <a:r>
              <a:rPr lang="ru-RU" sz="24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учатся </a:t>
            </a:r>
            <a:r>
              <a:rPr lang="ru-RU" sz="24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самостоятельно думать, отвечать на поставленные вопросы, дополняя друг друга, обмениваться мнениями. У них развивается устная речь. На таком уроке нет лидера, все на равных.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2938" y="3446043"/>
            <a:ext cx="8269961" cy="224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обучающихся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развиваются: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Коммуникация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Сотрудничество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, работа в команде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Критическое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мышление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Креативность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7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" t="2407" r="1355" b="-258"/>
          <a:stretch/>
        </p:blipFill>
        <p:spPr>
          <a:xfrm>
            <a:off x="0" y="0"/>
            <a:ext cx="12192000" cy="689208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5" name="Picture 2" descr="https://ds04.infourok.ru/uploads/ex/127f/0013736e-91d73c89/img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1193" y="707643"/>
            <a:ext cx="5092268" cy="3819201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7070" y="684094"/>
            <a:ext cx="4517051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990000"/>
                </a:solidFill>
                <a:latin typeface="Arial Black" panose="020B0A04020102020204" pitchFamily="34" charset="0"/>
              </a:rPr>
              <a:t>Модель  </a:t>
            </a:r>
            <a:r>
              <a:rPr lang="ru-RU" sz="3200" b="1" dirty="0" err="1" smtClean="0">
                <a:solidFill>
                  <a:srgbClr val="990000"/>
                </a:solidFill>
                <a:latin typeface="Arial Black" panose="020B0A04020102020204" pitchFamily="34" charset="0"/>
              </a:rPr>
              <a:t>Фрейер</a:t>
            </a:r>
            <a:endParaRPr lang="ru-RU" sz="3200" b="1" dirty="0">
              <a:solidFill>
                <a:srgbClr val="99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4392" y="1825625"/>
            <a:ext cx="5422409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— обучающая 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структура</a:t>
            </a:r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, помогающая учащимся глубоко понять и осознать изучаемые понятия, для развития </a:t>
            </a:r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критического </a:t>
            </a:r>
            <a:r>
              <a:rPr lang="ru-RU" sz="2400" dirty="0">
                <a:solidFill>
                  <a:srgbClr val="C00000"/>
                </a:solidFill>
                <a:latin typeface="Arial Black" panose="020B0A04020102020204" pitchFamily="34" charset="0"/>
              </a:rPr>
              <a:t>и креативного мышления. </a:t>
            </a:r>
          </a:p>
        </p:txBody>
      </p:sp>
    </p:spTree>
    <p:extLst>
      <p:ext uri="{BB962C8B-B14F-4D97-AF65-F5344CB8AC3E}">
        <p14:creationId xmlns:p14="http://schemas.microsoft.com/office/powerpoint/2010/main" xmlns="" val="13715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" t="2407" r="1355" b="-258"/>
          <a:stretch/>
        </p:blipFill>
        <p:spPr>
          <a:xfrm>
            <a:off x="0" y="0"/>
            <a:ext cx="12192000" cy="689208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89488" y="215900"/>
            <a:ext cx="6333785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КУИЗ</a:t>
            </a:r>
            <a:r>
              <a:rPr lang="ru-RU" sz="6000" dirty="0" err="1" smtClean="0">
                <a:solidFill>
                  <a:srgbClr val="FF0000"/>
                </a:solidFill>
              </a:rPr>
              <a:t>-</a:t>
            </a:r>
            <a:r>
              <a:rPr lang="ru-RU" sz="6000" b="1" dirty="0" err="1" smtClean="0">
                <a:solidFill>
                  <a:srgbClr val="FF0000"/>
                </a:solidFill>
              </a:rPr>
              <a:t>КУИЗ</a:t>
            </a:r>
            <a:r>
              <a:rPr lang="ru-RU" sz="6000" dirty="0" err="1" smtClean="0">
                <a:solidFill>
                  <a:srgbClr val="FF0000"/>
                </a:solidFill>
              </a:rPr>
              <a:t>-</a:t>
            </a:r>
            <a:r>
              <a:rPr lang="ru-RU" sz="6000" b="1" dirty="0" err="1" smtClean="0">
                <a:solidFill>
                  <a:srgbClr val="FF0000"/>
                </a:solidFill>
              </a:rPr>
              <a:t>ТРЭЙД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400" y="1230313"/>
            <a:ext cx="11264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 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«</a:t>
            </a:r>
            <a:r>
              <a:rPr lang="ru-RU" sz="4400" b="1" dirty="0" smtClean="0">
                <a:solidFill>
                  <a:srgbClr val="FF0000"/>
                </a:solidFill>
              </a:rPr>
              <a:t>опроси-опроси-обменяйся карточками» - структура, в которой учащиеся проверяют и обучают друг друга по пройденному </a:t>
            </a:r>
            <a:r>
              <a:rPr lang="ru-RU" sz="4400" b="1" dirty="0" smtClean="0">
                <a:solidFill>
                  <a:srgbClr val="FF0000"/>
                </a:solidFill>
              </a:rPr>
              <a:t>материалу.</a:t>
            </a:r>
            <a:r>
              <a:rPr lang="ru-RU" sz="4400" b="1" dirty="0" smtClean="0">
                <a:solidFill>
                  <a:srgbClr val="FF0000"/>
                </a:solidFill>
              </a:rPr>
              <a:t> </a:t>
            </a:r>
            <a:endParaRPr lang="ru-RU" sz="4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https://ds03.infourok.ru/uploads/ex/0be1/0000e2b8-0caf4387/img1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65" t="30661" r="33035" b="7607"/>
          <a:stretch/>
        </p:blipFill>
        <p:spPr bwMode="auto">
          <a:xfrm>
            <a:off x="9466544" y="3441699"/>
            <a:ext cx="2290639" cy="255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58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" t="2407" r="1355" b="-258"/>
          <a:stretch/>
        </p:blipFill>
        <p:spPr>
          <a:xfrm>
            <a:off x="0" y="0"/>
            <a:ext cx="12192000" cy="689208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29088" y="660270"/>
            <a:ext cx="7893123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99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ТЭЙК ОФ-ТАЧ ДАУН (встать-сесть</a:t>
            </a:r>
            <a:r>
              <a:rPr lang="ru-RU" sz="3600" dirty="0">
                <a:solidFill>
                  <a:srgbClr val="99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3600" dirty="0">
              <a:solidFill>
                <a:srgbClr val="99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5600" y="1573213"/>
            <a:ext cx="9207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 </a:t>
            </a:r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- структура для получения информации </a:t>
            </a:r>
            <a:endParaRPr lang="ru-RU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 </a:t>
            </a:r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классе</a:t>
            </a:r>
          </a:p>
        </p:txBody>
      </p:sp>
      <p:pic>
        <p:nvPicPr>
          <p:cNvPr id="1026" name="Picture 2" descr="https://ds03.infourok.ru/uploads/ex/0be1/0000e2b8-0caf4387/img1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65" t="30661" r="33035" b="7607"/>
          <a:stretch/>
        </p:blipFill>
        <p:spPr bwMode="auto">
          <a:xfrm>
            <a:off x="9103238" y="3036379"/>
            <a:ext cx="2653945" cy="296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58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5" t="2407" r="1355" b="-258"/>
          <a:stretch/>
        </p:blipFill>
        <p:spPr>
          <a:xfrm>
            <a:off x="0" y="0"/>
            <a:ext cx="12192000" cy="689208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18773" y="3684661"/>
            <a:ext cx="8780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9886" y="222561"/>
            <a:ext cx="7864653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990000"/>
                </a:solidFill>
                <a:latin typeface="Arial Black" panose="020B0A04020102020204" pitchFamily="34" charset="0"/>
              </a:rPr>
              <a:t>Современный урок </a:t>
            </a:r>
          </a:p>
          <a:p>
            <a:pPr algn="ctr"/>
            <a:r>
              <a:rPr lang="ru-RU" sz="3200" dirty="0" smtClean="0">
                <a:solidFill>
                  <a:srgbClr val="990000"/>
                </a:solidFill>
                <a:latin typeface="Arial Black" panose="020B0A04020102020204" pitchFamily="34" charset="0"/>
              </a:rPr>
              <a:t>по Сингапурской методике – это:</a:t>
            </a:r>
            <a:endParaRPr lang="ru-RU" sz="3200" dirty="0">
              <a:solidFill>
                <a:srgbClr val="99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8943" y="1825625"/>
            <a:ext cx="7739603" cy="39703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урок, содержащий разные виды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урок, на котором осуществляется индивидуальный подход к каждому ученику;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у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рок, на котором каждому ученику комфортно;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у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рок, развивающий креативное мышление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1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128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Сингапурская методика обучения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сингапурской методики обучения на уроках географии</dc:title>
  <dc:creator>Пользователь Windows</dc:creator>
  <cp:lastModifiedBy>Russia</cp:lastModifiedBy>
  <cp:revision>95</cp:revision>
  <dcterms:created xsi:type="dcterms:W3CDTF">2018-11-04T08:41:55Z</dcterms:created>
  <dcterms:modified xsi:type="dcterms:W3CDTF">2021-10-27T13:22:23Z</dcterms:modified>
</cp:coreProperties>
</file>